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6" r:id="rId5"/>
    <p:sldId id="280" r:id="rId6"/>
    <p:sldId id="259" r:id="rId7"/>
    <p:sldId id="260" r:id="rId8"/>
    <p:sldId id="261" r:id="rId9"/>
    <p:sldId id="262" r:id="rId10"/>
    <p:sldId id="263" r:id="rId11"/>
    <p:sldId id="264"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65" r:id="rId2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78105B-C839-4060-B617-FECD04DAF4AD}"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ru-RU"/>
        </a:p>
      </dgm:t>
    </dgm:pt>
    <dgm:pt modelId="{6EE9AA8B-AF4F-490A-9098-627760BF3A8B}">
      <dgm:prSet phldrT="[Текст]"/>
      <dgm:spPr/>
      <dgm:t>
        <a:bodyPr/>
        <a:lstStyle/>
        <a:p>
          <a:r>
            <a:rPr lang="ru-RU" dirty="0" smtClean="0"/>
            <a:t>1</a:t>
          </a:r>
          <a:endParaRPr lang="ru-RU" dirty="0"/>
        </a:p>
      </dgm:t>
    </dgm:pt>
    <dgm:pt modelId="{D44369EE-F7B0-4384-B306-52C04BF07244}" type="parTrans" cxnId="{8B160C99-190C-4FA6-AA8E-998D8B48AD14}">
      <dgm:prSet/>
      <dgm:spPr/>
      <dgm:t>
        <a:bodyPr/>
        <a:lstStyle/>
        <a:p>
          <a:endParaRPr lang="ru-RU"/>
        </a:p>
      </dgm:t>
    </dgm:pt>
    <dgm:pt modelId="{94036CD5-2EF8-4128-B1B0-FF32F5087741}" type="sibTrans" cxnId="{8B160C99-190C-4FA6-AA8E-998D8B48AD14}">
      <dgm:prSet/>
      <dgm:spPr/>
      <dgm:t>
        <a:bodyPr/>
        <a:lstStyle/>
        <a:p>
          <a:endParaRPr lang="ru-RU"/>
        </a:p>
      </dgm:t>
    </dgm:pt>
    <dgm:pt modelId="{45435D08-DE92-429D-A435-65240A97C509}">
      <dgm:prSet phldrT="[Текст]"/>
      <dgm:spPr/>
      <dgm:t>
        <a:bodyPr/>
        <a:lstStyle/>
        <a:p>
          <a:r>
            <a:rPr lang="ru-RU" dirty="0" smtClean="0"/>
            <a:t>деятельность малого предпринимательства напрямую влияет на успешное развитие не только крупного бизнеса, но и экономики страны в целом, обеспечивая наполнение внутреннего рынка потребительскими товарами и услугами, рост экспортного потенциала.</a:t>
          </a:r>
          <a:endParaRPr lang="ru-RU" dirty="0"/>
        </a:p>
      </dgm:t>
    </dgm:pt>
    <dgm:pt modelId="{30FD5C60-D03C-42CC-9303-B4AEAAC0500A}" type="parTrans" cxnId="{59C6E87A-FE5B-4A99-AAF3-1486244D73C3}">
      <dgm:prSet/>
      <dgm:spPr/>
      <dgm:t>
        <a:bodyPr/>
        <a:lstStyle/>
        <a:p>
          <a:endParaRPr lang="ru-RU"/>
        </a:p>
      </dgm:t>
    </dgm:pt>
    <dgm:pt modelId="{0404E991-F260-4AA5-BB0D-4AE759B5C146}" type="sibTrans" cxnId="{59C6E87A-FE5B-4A99-AAF3-1486244D73C3}">
      <dgm:prSet/>
      <dgm:spPr/>
      <dgm:t>
        <a:bodyPr/>
        <a:lstStyle/>
        <a:p>
          <a:endParaRPr lang="ru-RU"/>
        </a:p>
      </dgm:t>
    </dgm:pt>
    <dgm:pt modelId="{8169954C-F13B-4C4F-8A9B-47BE8173C4BA}">
      <dgm:prSet phldrT="[Текст]" phldr="1"/>
      <dgm:spPr/>
      <dgm:t>
        <a:bodyPr/>
        <a:lstStyle/>
        <a:p>
          <a:endParaRPr lang="ru-RU" dirty="0"/>
        </a:p>
      </dgm:t>
    </dgm:pt>
    <dgm:pt modelId="{9C170E80-CAA5-4AB6-AEC6-9906FE012A5E}" type="parTrans" cxnId="{7C32E8F2-C6FC-466B-A97F-CFB41580F8E1}">
      <dgm:prSet/>
      <dgm:spPr/>
      <dgm:t>
        <a:bodyPr/>
        <a:lstStyle/>
        <a:p>
          <a:endParaRPr lang="ru-RU"/>
        </a:p>
      </dgm:t>
    </dgm:pt>
    <dgm:pt modelId="{76410181-7A34-4B7A-BF81-67BCC80AEBAE}" type="sibTrans" cxnId="{7C32E8F2-C6FC-466B-A97F-CFB41580F8E1}">
      <dgm:prSet/>
      <dgm:spPr/>
      <dgm:t>
        <a:bodyPr/>
        <a:lstStyle/>
        <a:p>
          <a:endParaRPr lang="ru-RU"/>
        </a:p>
      </dgm:t>
    </dgm:pt>
    <dgm:pt modelId="{0C987DA0-3EE3-4CE3-8753-C301C25C5A76}">
      <dgm:prSet phldrT="[Текст]"/>
      <dgm:spPr/>
      <dgm:t>
        <a:bodyPr/>
        <a:lstStyle/>
        <a:p>
          <a:r>
            <a:rPr lang="ru-RU" dirty="0" smtClean="0"/>
            <a:t>2</a:t>
          </a:r>
          <a:endParaRPr lang="ru-RU" dirty="0"/>
        </a:p>
      </dgm:t>
    </dgm:pt>
    <dgm:pt modelId="{CADD940B-DCD2-4889-92C4-9E803E9B8B28}" type="parTrans" cxnId="{3BC455D9-592F-45E6-AC7F-4A8991FC55BC}">
      <dgm:prSet/>
      <dgm:spPr/>
      <dgm:t>
        <a:bodyPr/>
        <a:lstStyle/>
        <a:p>
          <a:endParaRPr lang="ru-RU"/>
        </a:p>
      </dgm:t>
    </dgm:pt>
    <dgm:pt modelId="{479D44D0-04D3-4869-A5C6-8874EC82BCF9}" type="sibTrans" cxnId="{3BC455D9-592F-45E6-AC7F-4A8991FC55BC}">
      <dgm:prSet/>
      <dgm:spPr/>
      <dgm:t>
        <a:bodyPr/>
        <a:lstStyle/>
        <a:p>
          <a:endParaRPr lang="ru-RU"/>
        </a:p>
      </dgm:t>
    </dgm:pt>
    <dgm:pt modelId="{282EE4E8-0185-4166-B5C3-899EA5B6891C}">
      <dgm:prSet phldrT="[Текст]"/>
      <dgm:spPr/>
      <dgm:t>
        <a:bodyPr/>
        <a:lstStyle/>
        <a:p>
          <a:r>
            <a:rPr lang="ru-RU" dirty="0" smtClean="0"/>
            <a:t>в условиях усиления конкуренции на мировом рынке малый бизнес с помощью меньшей капиталоёмкости, чем у крупного производителя, обеспечивает модернизацию производства и обновление ассортимента выпускаемой продукции, тем самым приспосабливается к меняющимся условиям состояния рынка и периодически повторяющихся экономических кризисов.   </a:t>
          </a:r>
          <a:endParaRPr lang="ru-RU" dirty="0"/>
        </a:p>
      </dgm:t>
    </dgm:pt>
    <dgm:pt modelId="{BDE11854-F019-4766-BC65-800B736B6D8B}" type="parTrans" cxnId="{5D22D006-9394-4BBC-8DB3-F6BE0876AC55}">
      <dgm:prSet/>
      <dgm:spPr/>
      <dgm:t>
        <a:bodyPr/>
        <a:lstStyle/>
        <a:p>
          <a:endParaRPr lang="ru-RU"/>
        </a:p>
      </dgm:t>
    </dgm:pt>
    <dgm:pt modelId="{77A6FED3-C3D8-40E6-9EAB-A2B45F9EA5EC}" type="sibTrans" cxnId="{5D22D006-9394-4BBC-8DB3-F6BE0876AC55}">
      <dgm:prSet/>
      <dgm:spPr/>
      <dgm:t>
        <a:bodyPr/>
        <a:lstStyle/>
        <a:p>
          <a:endParaRPr lang="ru-RU"/>
        </a:p>
      </dgm:t>
    </dgm:pt>
    <dgm:pt modelId="{8D7B781F-F718-4ADF-B097-CF3AA9906A97}">
      <dgm:prSet phldrT="[Текст]" phldr="1"/>
      <dgm:spPr/>
      <dgm:t>
        <a:bodyPr/>
        <a:lstStyle/>
        <a:p>
          <a:endParaRPr lang="ru-RU"/>
        </a:p>
      </dgm:t>
    </dgm:pt>
    <dgm:pt modelId="{7075FF99-6BD7-4592-BEBC-9D745A2D6BCA}" type="parTrans" cxnId="{B2BC5C08-6E58-4C05-8F11-896D33638C87}">
      <dgm:prSet/>
      <dgm:spPr/>
      <dgm:t>
        <a:bodyPr/>
        <a:lstStyle/>
        <a:p>
          <a:endParaRPr lang="ru-RU"/>
        </a:p>
      </dgm:t>
    </dgm:pt>
    <dgm:pt modelId="{642848C1-1D36-4198-9363-55318B903DAB}" type="sibTrans" cxnId="{B2BC5C08-6E58-4C05-8F11-896D33638C87}">
      <dgm:prSet/>
      <dgm:spPr/>
      <dgm:t>
        <a:bodyPr/>
        <a:lstStyle/>
        <a:p>
          <a:endParaRPr lang="ru-RU"/>
        </a:p>
      </dgm:t>
    </dgm:pt>
    <dgm:pt modelId="{6CB8A32F-A4B9-4996-9C0F-B9A0FC09DE70}">
      <dgm:prSet phldrT="[Текст]"/>
      <dgm:spPr/>
      <dgm:t>
        <a:bodyPr/>
        <a:lstStyle/>
        <a:p>
          <a:r>
            <a:rPr lang="ru-RU" dirty="0" smtClean="0"/>
            <a:t>3</a:t>
          </a:r>
          <a:endParaRPr lang="ru-RU" dirty="0"/>
        </a:p>
      </dgm:t>
    </dgm:pt>
    <dgm:pt modelId="{547717FE-5DB8-4FAC-A093-13076DE004F9}" type="parTrans" cxnId="{9FB92484-832B-4124-B155-39FE22B3D515}">
      <dgm:prSet/>
      <dgm:spPr/>
      <dgm:t>
        <a:bodyPr/>
        <a:lstStyle/>
        <a:p>
          <a:endParaRPr lang="ru-RU"/>
        </a:p>
      </dgm:t>
    </dgm:pt>
    <dgm:pt modelId="{0CB2DBF9-12D5-48E9-A59A-05AAAAB7EF37}" type="sibTrans" cxnId="{9FB92484-832B-4124-B155-39FE22B3D515}">
      <dgm:prSet/>
      <dgm:spPr/>
      <dgm:t>
        <a:bodyPr/>
        <a:lstStyle/>
        <a:p>
          <a:endParaRPr lang="ru-RU"/>
        </a:p>
      </dgm:t>
    </dgm:pt>
    <dgm:pt modelId="{DFDDB1EA-777B-429E-889A-278B5C792C4B}">
      <dgm:prSet phldrT="[Текст]"/>
      <dgm:spPr/>
      <dgm:t>
        <a:bodyPr/>
        <a:lstStyle/>
        <a:p>
          <a:r>
            <a:rPr lang="ru-RU" dirty="0" smtClean="0"/>
            <a:t>малый бизнес дает обществу дополнительный социально-экономический эффект. Например, в Японии в этом секторе экономики работает почти 80% занятого населения страны, в странах Европейского Союза - более 70%.</a:t>
          </a:r>
          <a:endParaRPr lang="ru-RU" dirty="0"/>
        </a:p>
      </dgm:t>
    </dgm:pt>
    <dgm:pt modelId="{CB12B803-E174-4919-A8D2-7694160FE03F}" type="parTrans" cxnId="{620FAA53-8B7A-4F3C-A890-69FA339CB816}">
      <dgm:prSet/>
      <dgm:spPr/>
      <dgm:t>
        <a:bodyPr/>
        <a:lstStyle/>
        <a:p>
          <a:endParaRPr lang="ru-RU"/>
        </a:p>
      </dgm:t>
    </dgm:pt>
    <dgm:pt modelId="{D20295EA-FBB2-4704-86F3-44B77B7F85DF}" type="sibTrans" cxnId="{620FAA53-8B7A-4F3C-A890-69FA339CB816}">
      <dgm:prSet/>
      <dgm:spPr/>
      <dgm:t>
        <a:bodyPr/>
        <a:lstStyle/>
        <a:p>
          <a:endParaRPr lang="ru-RU"/>
        </a:p>
      </dgm:t>
    </dgm:pt>
    <dgm:pt modelId="{615599F3-4E31-45DC-907B-BC5801E8CC98}">
      <dgm:prSet phldrT="[Текст]" phldr="1"/>
      <dgm:spPr/>
      <dgm:t>
        <a:bodyPr/>
        <a:lstStyle/>
        <a:p>
          <a:endParaRPr lang="ru-RU"/>
        </a:p>
      </dgm:t>
    </dgm:pt>
    <dgm:pt modelId="{AC8D66C1-5380-41FF-89D8-01A186085420}" type="parTrans" cxnId="{1D63DA00-BEDC-4E5E-A7EC-5D65C40B8C99}">
      <dgm:prSet/>
      <dgm:spPr/>
      <dgm:t>
        <a:bodyPr/>
        <a:lstStyle/>
        <a:p>
          <a:endParaRPr lang="ru-RU"/>
        </a:p>
      </dgm:t>
    </dgm:pt>
    <dgm:pt modelId="{F75596A0-7499-4665-8E5F-982582E66AD0}" type="sibTrans" cxnId="{1D63DA00-BEDC-4E5E-A7EC-5D65C40B8C99}">
      <dgm:prSet/>
      <dgm:spPr/>
      <dgm:t>
        <a:bodyPr/>
        <a:lstStyle/>
        <a:p>
          <a:endParaRPr lang="ru-RU"/>
        </a:p>
      </dgm:t>
    </dgm:pt>
    <dgm:pt modelId="{D9ABF6D2-6DEC-437C-AAD4-076517D7D9BA}" type="pres">
      <dgm:prSet presAssocID="{4378105B-C839-4060-B617-FECD04DAF4AD}" presName="linearFlow" presStyleCnt="0">
        <dgm:presLayoutVars>
          <dgm:dir/>
          <dgm:animLvl val="lvl"/>
          <dgm:resizeHandles val="exact"/>
        </dgm:presLayoutVars>
      </dgm:prSet>
      <dgm:spPr/>
      <dgm:t>
        <a:bodyPr/>
        <a:lstStyle/>
        <a:p>
          <a:endParaRPr lang="ru-RU"/>
        </a:p>
      </dgm:t>
    </dgm:pt>
    <dgm:pt modelId="{F854E1E2-10B7-44A4-B278-4E380D786580}" type="pres">
      <dgm:prSet presAssocID="{6EE9AA8B-AF4F-490A-9098-627760BF3A8B}" presName="composite" presStyleCnt="0"/>
      <dgm:spPr/>
    </dgm:pt>
    <dgm:pt modelId="{EDAE0978-A729-4B1C-BA5F-54888F617978}" type="pres">
      <dgm:prSet presAssocID="{6EE9AA8B-AF4F-490A-9098-627760BF3A8B}" presName="parentText" presStyleLbl="alignNode1" presStyleIdx="0" presStyleCnt="3">
        <dgm:presLayoutVars>
          <dgm:chMax val="1"/>
          <dgm:bulletEnabled val="1"/>
        </dgm:presLayoutVars>
      </dgm:prSet>
      <dgm:spPr/>
      <dgm:t>
        <a:bodyPr/>
        <a:lstStyle/>
        <a:p>
          <a:endParaRPr lang="ru-RU"/>
        </a:p>
      </dgm:t>
    </dgm:pt>
    <dgm:pt modelId="{5407BC46-3EA9-4047-9E7F-E326C2870662}" type="pres">
      <dgm:prSet presAssocID="{6EE9AA8B-AF4F-490A-9098-627760BF3A8B}" presName="descendantText" presStyleLbl="alignAcc1" presStyleIdx="0" presStyleCnt="3">
        <dgm:presLayoutVars>
          <dgm:bulletEnabled val="1"/>
        </dgm:presLayoutVars>
      </dgm:prSet>
      <dgm:spPr/>
      <dgm:t>
        <a:bodyPr/>
        <a:lstStyle/>
        <a:p>
          <a:endParaRPr lang="ru-RU"/>
        </a:p>
      </dgm:t>
    </dgm:pt>
    <dgm:pt modelId="{83660C99-13DB-4469-A00C-9D8BDE0477A8}" type="pres">
      <dgm:prSet presAssocID="{94036CD5-2EF8-4128-B1B0-FF32F5087741}" presName="sp" presStyleCnt="0"/>
      <dgm:spPr/>
    </dgm:pt>
    <dgm:pt modelId="{7243A05A-A230-40C6-8896-07601DCBF41D}" type="pres">
      <dgm:prSet presAssocID="{0C987DA0-3EE3-4CE3-8753-C301C25C5A76}" presName="composite" presStyleCnt="0"/>
      <dgm:spPr/>
    </dgm:pt>
    <dgm:pt modelId="{88272BCA-5D46-420D-BE91-DF1577AEDBD4}" type="pres">
      <dgm:prSet presAssocID="{0C987DA0-3EE3-4CE3-8753-C301C25C5A76}" presName="parentText" presStyleLbl="alignNode1" presStyleIdx="1" presStyleCnt="3">
        <dgm:presLayoutVars>
          <dgm:chMax val="1"/>
          <dgm:bulletEnabled val="1"/>
        </dgm:presLayoutVars>
      </dgm:prSet>
      <dgm:spPr/>
      <dgm:t>
        <a:bodyPr/>
        <a:lstStyle/>
        <a:p>
          <a:endParaRPr lang="ru-RU"/>
        </a:p>
      </dgm:t>
    </dgm:pt>
    <dgm:pt modelId="{D4D9A285-1A78-4970-BB3A-CA44BC120A14}" type="pres">
      <dgm:prSet presAssocID="{0C987DA0-3EE3-4CE3-8753-C301C25C5A76}" presName="descendantText" presStyleLbl="alignAcc1" presStyleIdx="1" presStyleCnt="3" custAng="0">
        <dgm:presLayoutVars>
          <dgm:bulletEnabled val="1"/>
        </dgm:presLayoutVars>
      </dgm:prSet>
      <dgm:spPr/>
      <dgm:t>
        <a:bodyPr/>
        <a:lstStyle/>
        <a:p>
          <a:endParaRPr lang="ru-RU"/>
        </a:p>
      </dgm:t>
    </dgm:pt>
    <dgm:pt modelId="{8C80AE2F-A432-4675-81FC-DD19A5465A36}" type="pres">
      <dgm:prSet presAssocID="{479D44D0-04D3-4869-A5C6-8874EC82BCF9}" presName="sp" presStyleCnt="0"/>
      <dgm:spPr/>
    </dgm:pt>
    <dgm:pt modelId="{126C5EF5-B570-446A-845D-8FB97B09ABE5}" type="pres">
      <dgm:prSet presAssocID="{6CB8A32F-A4B9-4996-9C0F-B9A0FC09DE70}" presName="composite" presStyleCnt="0"/>
      <dgm:spPr/>
    </dgm:pt>
    <dgm:pt modelId="{C9BDDE0C-0C41-4DBB-9300-FCF6D8AC20C3}" type="pres">
      <dgm:prSet presAssocID="{6CB8A32F-A4B9-4996-9C0F-B9A0FC09DE70}" presName="parentText" presStyleLbl="alignNode1" presStyleIdx="2" presStyleCnt="3">
        <dgm:presLayoutVars>
          <dgm:chMax val="1"/>
          <dgm:bulletEnabled val="1"/>
        </dgm:presLayoutVars>
      </dgm:prSet>
      <dgm:spPr/>
      <dgm:t>
        <a:bodyPr/>
        <a:lstStyle/>
        <a:p>
          <a:endParaRPr lang="ru-RU"/>
        </a:p>
      </dgm:t>
    </dgm:pt>
    <dgm:pt modelId="{4F6BE61B-2389-4711-8FC0-DCCD259101AB}" type="pres">
      <dgm:prSet presAssocID="{6CB8A32F-A4B9-4996-9C0F-B9A0FC09DE70}" presName="descendantText" presStyleLbl="alignAcc1" presStyleIdx="2" presStyleCnt="3">
        <dgm:presLayoutVars>
          <dgm:bulletEnabled val="1"/>
        </dgm:presLayoutVars>
      </dgm:prSet>
      <dgm:spPr/>
      <dgm:t>
        <a:bodyPr/>
        <a:lstStyle/>
        <a:p>
          <a:endParaRPr lang="ru-RU"/>
        </a:p>
      </dgm:t>
    </dgm:pt>
  </dgm:ptLst>
  <dgm:cxnLst>
    <dgm:cxn modelId="{9FB92484-832B-4124-B155-39FE22B3D515}" srcId="{4378105B-C839-4060-B617-FECD04DAF4AD}" destId="{6CB8A32F-A4B9-4996-9C0F-B9A0FC09DE70}" srcOrd="2" destOrd="0" parTransId="{547717FE-5DB8-4FAC-A093-13076DE004F9}" sibTransId="{0CB2DBF9-12D5-48E9-A59A-05AAAAB7EF37}"/>
    <dgm:cxn modelId="{DD961F46-B0BE-4C94-B5D6-08A3ABFCCD6B}" type="presOf" srcId="{DFDDB1EA-777B-429E-889A-278B5C792C4B}" destId="{4F6BE61B-2389-4711-8FC0-DCCD259101AB}" srcOrd="0" destOrd="0" presId="urn:microsoft.com/office/officeart/2005/8/layout/chevron2"/>
    <dgm:cxn modelId="{DBD4CE9C-4FAE-40B1-8283-638E1EFDEADF}" type="presOf" srcId="{6EE9AA8B-AF4F-490A-9098-627760BF3A8B}" destId="{EDAE0978-A729-4B1C-BA5F-54888F617978}" srcOrd="0" destOrd="0" presId="urn:microsoft.com/office/officeart/2005/8/layout/chevron2"/>
    <dgm:cxn modelId="{2803A01D-72E7-4DD6-89D0-F05F26638825}" type="presOf" srcId="{615599F3-4E31-45DC-907B-BC5801E8CC98}" destId="{4F6BE61B-2389-4711-8FC0-DCCD259101AB}" srcOrd="0" destOrd="1" presId="urn:microsoft.com/office/officeart/2005/8/layout/chevron2"/>
    <dgm:cxn modelId="{DE02359F-F373-435F-9292-0CBA1F849902}" type="presOf" srcId="{282EE4E8-0185-4166-B5C3-899EA5B6891C}" destId="{D4D9A285-1A78-4970-BB3A-CA44BC120A14}" srcOrd="0" destOrd="0" presId="urn:microsoft.com/office/officeart/2005/8/layout/chevron2"/>
    <dgm:cxn modelId="{8B160C99-190C-4FA6-AA8E-998D8B48AD14}" srcId="{4378105B-C839-4060-B617-FECD04DAF4AD}" destId="{6EE9AA8B-AF4F-490A-9098-627760BF3A8B}" srcOrd="0" destOrd="0" parTransId="{D44369EE-F7B0-4384-B306-52C04BF07244}" sibTransId="{94036CD5-2EF8-4128-B1B0-FF32F5087741}"/>
    <dgm:cxn modelId="{620FAA53-8B7A-4F3C-A890-69FA339CB816}" srcId="{6CB8A32F-A4B9-4996-9C0F-B9A0FC09DE70}" destId="{DFDDB1EA-777B-429E-889A-278B5C792C4B}" srcOrd="0" destOrd="0" parTransId="{CB12B803-E174-4919-A8D2-7694160FE03F}" sibTransId="{D20295EA-FBB2-4704-86F3-44B77B7F85DF}"/>
    <dgm:cxn modelId="{B2BC5C08-6E58-4C05-8F11-896D33638C87}" srcId="{0C987DA0-3EE3-4CE3-8753-C301C25C5A76}" destId="{8D7B781F-F718-4ADF-B097-CF3AA9906A97}" srcOrd="1" destOrd="0" parTransId="{7075FF99-6BD7-4592-BEBC-9D745A2D6BCA}" sibTransId="{642848C1-1D36-4198-9363-55318B903DAB}"/>
    <dgm:cxn modelId="{5D22D006-9394-4BBC-8DB3-F6BE0876AC55}" srcId="{0C987DA0-3EE3-4CE3-8753-C301C25C5A76}" destId="{282EE4E8-0185-4166-B5C3-899EA5B6891C}" srcOrd="0" destOrd="0" parTransId="{BDE11854-F019-4766-BC65-800B736B6D8B}" sibTransId="{77A6FED3-C3D8-40E6-9EAB-A2B45F9EA5EC}"/>
    <dgm:cxn modelId="{3BC455D9-592F-45E6-AC7F-4A8991FC55BC}" srcId="{4378105B-C839-4060-B617-FECD04DAF4AD}" destId="{0C987DA0-3EE3-4CE3-8753-C301C25C5A76}" srcOrd="1" destOrd="0" parTransId="{CADD940B-DCD2-4889-92C4-9E803E9B8B28}" sibTransId="{479D44D0-04D3-4869-A5C6-8874EC82BCF9}"/>
    <dgm:cxn modelId="{0C5BB920-B2B4-405A-9964-C974080D349B}" type="presOf" srcId="{45435D08-DE92-429D-A435-65240A97C509}" destId="{5407BC46-3EA9-4047-9E7F-E326C2870662}" srcOrd="0" destOrd="0" presId="urn:microsoft.com/office/officeart/2005/8/layout/chevron2"/>
    <dgm:cxn modelId="{7C32E8F2-C6FC-466B-A97F-CFB41580F8E1}" srcId="{6EE9AA8B-AF4F-490A-9098-627760BF3A8B}" destId="{8169954C-F13B-4C4F-8A9B-47BE8173C4BA}" srcOrd="1" destOrd="0" parTransId="{9C170E80-CAA5-4AB6-AEC6-9906FE012A5E}" sibTransId="{76410181-7A34-4B7A-BF81-67BCC80AEBAE}"/>
    <dgm:cxn modelId="{5754E6C7-B3D2-4AA9-87E5-7BCC635C964E}" type="presOf" srcId="{4378105B-C839-4060-B617-FECD04DAF4AD}" destId="{D9ABF6D2-6DEC-437C-AAD4-076517D7D9BA}" srcOrd="0" destOrd="0" presId="urn:microsoft.com/office/officeart/2005/8/layout/chevron2"/>
    <dgm:cxn modelId="{1D63DA00-BEDC-4E5E-A7EC-5D65C40B8C99}" srcId="{6CB8A32F-A4B9-4996-9C0F-B9A0FC09DE70}" destId="{615599F3-4E31-45DC-907B-BC5801E8CC98}" srcOrd="1" destOrd="0" parTransId="{AC8D66C1-5380-41FF-89D8-01A186085420}" sibTransId="{F75596A0-7499-4665-8E5F-982582E66AD0}"/>
    <dgm:cxn modelId="{A60A5C29-6ACF-4757-8B04-8FECDA962D8F}" type="presOf" srcId="{0C987DA0-3EE3-4CE3-8753-C301C25C5A76}" destId="{88272BCA-5D46-420D-BE91-DF1577AEDBD4}" srcOrd="0" destOrd="0" presId="urn:microsoft.com/office/officeart/2005/8/layout/chevron2"/>
    <dgm:cxn modelId="{CE1D37D3-0D56-4715-909A-08C7D0F4E674}" type="presOf" srcId="{8169954C-F13B-4C4F-8A9B-47BE8173C4BA}" destId="{5407BC46-3EA9-4047-9E7F-E326C2870662}" srcOrd="0" destOrd="1" presId="urn:microsoft.com/office/officeart/2005/8/layout/chevron2"/>
    <dgm:cxn modelId="{0A9F2DAE-E722-4A19-AF6F-C326F028B164}" type="presOf" srcId="{6CB8A32F-A4B9-4996-9C0F-B9A0FC09DE70}" destId="{C9BDDE0C-0C41-4DBB-9300-FCF6D8AC20C3}" srcOrd="0" destOrd="0" presId="urn:microsoft.com/office/officeart/2005/8/layout/chevron2"/>
    <dgm:cxn modelId="{59C6E87A-FE5B-4A99-AAF3-1486244D73C3}" srcId="{6EE9AA8B-AF4F-490A-9098-627760BF3A8B}" destId="{45435D08-DE92-429D-A435-65240A97C509}" srcOrd="0" destOrd="0" parTransId="{30FD5C60-D03C-42CC-9303-B4AEAAC0500A}" sibTransId="{0404E991-F260-4AA5-BB0D-4AE759B5C146}"/>
    <dgm:cxn modelId="{B7F07B67-236E-412E-90AD-0D0D46414688}" type="presOf" srcId="{8D7B781F-F718-4ADF-B097-CF3AA9906A97}" destId="{D4D9A285-1A78-4970-BB3A-CA44BC120A14}" srcOrd="0" destOrd="1" presId="urn:microsoft.com/office/officeart/2005/8/layout/chevron2"/>
    <dgm:cxn modelId="{49E8A77A-C51C-461D-8B24-3F92C227E37E}" type="presParOf" srcId="{D9ABF6D2-6DEC-437C-AAD4-076517D7D9BA}" destId="{F854E1E2-10B7-44A4-B278-4E380D786580}" srcOrd="0" destOrd="0" presId="urn:microsoft.com/office/officeart/2005/8/layout/chevron2"/>
    <dgm:cxn modelId="{D4FBA3A0-B380-4138-B4CB-FD11CAFC699B}" type="presParOf" srcId="{F854E1E2-10B7-44A4-B278-4E380D786580}" destId="{EDAE0978-A729-4B1C-BA5F-54888F617978}" srcOrd="0" destOrd="0" presId="urn:microsoft.com/office/officeart/2005/8/layout/chevron2"/>
    <dgm:cxn modelId="{2CB84602-89E8-4230-AD67-F3F5885CE38A}" type="presParOf" srcId="{F854E1E2-10B7-44A4-B278-4E380D786580}" destId="{5407BC46-3EA9-4047-9E7F-E326C2870662}" srcOrd="1" destOrd="0" presId="urn:microsoft.com/office/officeart/2005/8/layout/chevron2"/>
    <dgm:cxn modelId="{D92887C7-D475-41EC-B275-A1109B592364}" type="presParOf" srcId="{D9ABF6D2-6DEC-437C-AAD4-076517D7D9BA}" destId="{83660C99-13DB-4469-A00C-9D8BDE0477A8}" srcOrd="1" destOrd="0" presId="urn:microsoft.com/office/officeart/2005/8/layout/chevron2"/>
    <dgm:cxn modelId="{6FA30185-BBBD-40A1-B96F-D48ED031D40A}" type="presParOf" srcId="{D9ABF6D2-6DEC-437C-AAD4-076517D7D9BA}" destId="{7243A05A-A230-40C6-8896-07601DCBF41D}" srcOrd="2" destOrd="0" presId="urn:microsoft.com/office/officeart/2005/8/layout/chevron2"/>
    <dgm:cxn modelId="{2CF09B2D-9CDE-462E-8A76-BC10039FB0BE}" type="presParOf" srcId="{7243A05A-A230-40C6-8896-07601DCBF41D}" destId="{88272BCA-5D46-420D-BE91-DF1577AEDBD4}" srcOrd="0" destOrd="0" presId="urn:microsoft.com/office/officeart/2005/8/layout/chevron2"/>
    <dgm:cxn modelId="{CC3D8E38-1532-437B-9C64-271D418D4D6A}" type="presParOf" srcId="{7243A05A-A230-40C6-8896-07601DCBF41D}" destId="{D4D9A285-1A78-4970-BB3A-CA44BC120A14}" srcOrd="1" destOrd="0" presId="urn:microsoft.com/office/officeart/2005/8/layout/chevron2"/>
    <dgm:cxn modelId="{4AD3EA59-8435-4D22-AA1A-60CA390D7B2C}" type="presParOf" srcId="{D9ABF6D2-6DEC-437C-AAD4-076517D7D9BA}" destId="{8C80AE2F-A432-4675-81FC-DD19A5465A36}" srcOrd="3" destOrd="0" presId="urn:microsoft.com/office/officeart/2005/8/layout/chevron2"/>
    <dgm:cxn modelId="{2CF2905A-934D-4A57-AFEB-0837E717EA08}" type="presParOf" srcId="{D9ABF6D2-6DEC-437C-AAD4-076517D7D9BA}" destId="{126C5EF5-B570-446A-845D-8FB97B09ABE5}" srcOrd="4" destOrd="0" presId="urn:microsoft.com/office/officeart/2005/8/layout/chevron2"/>
    <dgm:cxn modelId="{A3300BDA-C198-42FF-9527-D4BC15413A06}" type="presParOf" srcId="{126C5EF5-B570-446A-845D-8FB97B09ABE5}" destId="{C9BDDE0C-0C41-4DBB-9300-FCF6D8AC20C3}" srcOrd="0" destOrd="0" presId="urn:microsoft.com/office/officeart/2005/8/layout/chevron2"/>
    <dgm:cxn modelId="{BF47E08F-6B4E-44FE-9B9D-170A97E99770}" type="presParOf" srcId="{126C5EF5-B570-446A-845D-8FB97B09ABE5}" destId="{4F6BE61B-2389-4711-8FC0-DCCD259101A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AE0978-A729-4B1C-BA5F-54888F617978}">
      <dsp:nvSpPr>
        <dsp:cNvPr id="0" name=""/>
        <dsp:cNvSpPr/>
      </dsp:nvSpPr>
      <dsp:spPr>
        <a:xfrm rot="5400000">
          <a:off x="-253337" y="253515"/>
          <a:ext cx="1688918" cy="1182242"/>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a:lnSpc>
              <a:spcPct val="90000"/>
            </a:lnSpc>
            <a:spcBef>
              <a:spcPct val="0"/>
            </a:spcBef>
            <a:spcAft>
              <a:spcPct val="35000"/>
            </a:spcAft>
          </a:pPr>
          <a:r>
            <a:rPr lang="ru-RU" sz="3300" kern="1200" dirty="0" smtClean="0"/>
            <a:t>1</a:t>
          </a:r>
          <a:endParaRPr lang="ru-RU" sz="3300" kern="1200" dirty="0"/>
        </a:p>
      </dsp:txBody>
      <dsp:txXfrm rot="-5400000">
        <a:off x="1" y="591298"/>
        <a:ext cx="1182242" cy="506676"/>
      </dsp:txXfrm>
    </dsp:sp>
    <dsp:sp modelId="{5407BC46-3EA9-4047-9E7F-E326C2870662}">
      <dsp:nvSpPr>
        <dsp:cNvPr id="0" name=""/>
        <dsp:cNvSpPr/>
      </dsp:nvSpPr>
      <dsp:spPr>
        <a:xfrm rot="5400000">
          <a:off x="3282582" y="-2100162"/>
          <a:ext cx="1097796" cy="5298477"/>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6985" rIns="6985" bIns="6985" numCol="1" spcCol="1270" anchor="ctr" anchorCtr="0">
          <a:noAutofit/>
        </a:bodyPr>
        <a:lstStyle/>
        <a:p>
          <a:pPr marL="57150" lvl="1" indent="-57150" algn="l" defTabSz="488950">
            <a:lnSpc>
              <a:spcPct val="90000"/>
            </a:lnSpc>
            <a:spcBef>
              <a:spcPct val="0"/>
            </a:spcBef>
            <a:spcAft>
              <a:spcPct val="15000"/>
            </a:spcAft>
            <a:buChar char="••"/>
          </a:pPr>
          <a:r>
            <a:rPr lang="ru-RU" sz="1100" kern="1200" dirty="0" smtClean="0"/>
            <a:t>деятельность малого предпринимательства напрямую влияет на успешное развитие не только крупного бизнеса, но и экономики страны в целом, обеспечивая наполнение внутреннего рынка потребительскими товарами и услугами, рост экспортного потенциала.</a:t>
          </a:r>
          <a:endParaRPr lang="ru-RU" sz="1100" kern="1200" dirty="0"/>
        </a:p>
        <a:p>
          <a:pPr marL="57150" lvl="1" indent="-57150" algn="l" defTabSz="488950">
            <a:lnSpc>
              <a:spcPct val="90000"/>
            </a:lnSpc>
            <a:spcBef>
              <a:spcPct val="0"/>
            </a:spcBef>
            <a:spcAft>
              <a:spcPct val="15000"/>
            </a:spcAft>
            <a:buChar char="••"/>
          </a:pPr>
          <a:endParaRPr lang="ru-RU" sz="1100" kern="1200" dirty="0"/>
        </a:p>
      </dsp:txBody>
      <dsp:txXfrm rot="-5400000">
        <a:off x="1182242" y="53768"/>
        <a:ext cx="5244887" cy="990616"/>
      </dsp:txXfrm>
    </dsp:sp>
    <dsp:sp modelId="{88272BCA-5D46-420D-BE91-DF1577AEDBD4}">
      <dsp:nvSpPr>
        <dsp:cNvPr id="0" name=""/>
        <dsp:cNvSpPr/>
      </dsp:nvSpPr>
      <dsp:spPr>
        <a:xfrm rot="5400000">
          <a:off x="-253337" y="1749138"/>
          <a:ext cx="1688918" cy="1182242"/>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a:lnSpc>
              <a:spcPct val="90000"/>
            </a:lnSpc>
            <a:spcBef>
              <a:spcPct val="0"/>
            </a:spcBef>
            <a:spcAft>
              <a:spcPct val="35000"/>
            </a:spcAft>
          </a:pPr>
          <a:r>
            <a:rPr lang="ru-RU" sz="3300" kern="1200" dirty="0" smtClean="0"/>
            <a:t>2</a:t>
          </a:r>
          <a:endParaRPr lang="ru-RU" sz="3300" kern="1200" dirty="0"/>
        </a:p>
      </dsp:txBody>
      <dsp:txXfrm rot="-5400000">
        <a:off x="1" y="2086921"/>
        <a:ext cx="1182242" cy="506676"/>
      </dsp:txXfrm>
    </dsp:sp>
    <dsp:sp modelId="{D4D9A285-1A78-4970-BB3A-CA44BC120A14}">
      <dsp:nvSpPr>
        <dsp:cNvPr id="0" name=""/>
        <dsp:cNvSpPr/>
      </dsp:nvSpPr>
      <dsp:spPr>
        <a:xfrm rot="5400000">
          <a:off x="3282582" y="-604539"/>
          <a:ext cx="1097796" cy="5298477"/>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6985" rIns="6985" bIns="6985" numCol="1" spcCol="1270" anchor="ctr" anchorCtr="0">
          <a:noAutofit/>
        </a:bodyPr>
        <a:lstStyle/>
        <a:p>
          <a:pPr marL="57150" lvl="1" indent="-57150" algn="l" defTabSz="488950">
            <a:lnSpc>
              <a:spcPct val="90000"/>
            </a:lnSpc>
            <a:spcBef>
              <a:spcPct val="0"/>
            </a:spcBef>
            <a:spcAft>
              <a:spcPct val="15000"/>
            </a:spcAft>
            <a:buChar char="••"/>
          </a:pPr>
          <a:r>
            <a:rPr lang="ru-RU" sz="1100" kern="1200" dirty="0" smtClean="0"/>
            <a:t>в условиях усиления конкуренции на мировом рынке малый бизнес с помощью меньшей капиталоёмкости, чем у крупного производителя, обеспечивает модернизацию производства и обновление ассортимента выпускаемой продукции, тем самым приспосабливается к меняющимся условиям состояния рынка и периодически повторяющихся экономических кризисов.   </a:t>
          </a:r>
          <a:endParaRPr lang="ru-RU" sz="1100" kern="1200" dirty="0"/>
        </a:p>
        <a:p>
          <a:pPr marL="57150" lvl="1" indent="-57150" algn="l" defTabSz="488950">
            <a:lnSpc>
              <a:spcPct val="90000"/>
            </a:lnSpc>
            <a:spcBef>
              <a:spcPct val="0"/>
            </a:spcBef>
            <a:spcAft>
              <a:spcPct val="15000"/>
            </a:spcAft>
            <a:buChar char="••"/>
          </a:pPr>
          <a:endParaRPr lang="ru-RU" sz="1100" kern="1200"/>
        </a:p>
      </dsp:txBody>
      <dsp:txXfrm rot="-5400000">
        <a:off x="1182242" y="1549391"/>
        <a:ext cx="5244887" cy="990616"/>
      </dsp:txXfrm>
    </dsp:sp>
    <dsp:sp modelId="{C9BDDE0C-0C41-4DBB-9300-FCF6D8AC20C3}">
      <dsp:nvSpPr>
        <dsp:cNvPr id="0" name=""/>
        <dsp:cNvSpPr/>
      </dsp:nvSpPr>
      <dsp:spPr>
        <a:xfrm rot="5400000">
          <a:off x="-253337" y="3244762"/>
          <a:ext cx="1688918" cy="1182242"/>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a:lnSpc>
              <a:spcPct val="90000"/>
            </a:lnSpc>
            <a:spcBef>
              <a:spcPct val="0"/>
            </a:spcBef>
            <a:spcAft>
              <a:spcPct val="35000"/>
            </a:spcAft>
          </a:pPr>
          <a:r>
            <a:rPr lang="ru-RU" sz="3300" kern="1200" dirty="0" smtClean="0"/>
            <a:t>3</a:t>
          </a:r>
          <a:endParaRPr lang="ru-RU" sz="3300" kern="1200" dirty="0"/>
        </a:p>
      </dsp:txBody>
      <dsp:txXfrm rot="-5400000">
        <a:off x="1" y="3582545"/>
        <a:ext cx="1182242" cy="506676"/>
      </dsp:txXfrm>
    </dsp:sp>
    <dsp:sp modelId="{4F6BE61B-2389-4711-8FC0-DCCD259101AB}">
      <dsp:nvSpPr>
        <dsp:cNvPr id="0" name=""/>
        <dsp:cNvSpPr/>
      </dsp:nvSpPr>
      <dsp:spPr>
        <a:xfrm rot="5400000">
          <a:off x="3282582" y="891084"/>
          <a:ext cx="1097796" cy="5298477"/>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6985" rIns="6985" bIns="6985" numCol="1" spcCol="1270" anchor="ctr" anchorCtr="0">
          <a:noAutofit/>
        </a:bodyPr>
        <a:lstStyle/>
        <a:p>
          <a:pPr marL="57150" lvl="1" indent="-57150" algn="l" defTabSz="488950">
            <a:lnSpc>
              <a:spcPct val="90000"/>
            </a:lnSpc>
            <a:spcBef>
              <a:spcPct val="0"/>
            </a:spcBef>
            <a:spcAft>
              <a:spcPct val="15000"/>
            </a:spcAft>
            <a:buChar char="••"/>
          </a:pPr>
          <a:r>
            <a:rPr lang="ru-RU" sz="1100" kern="1200" dirty="0" smtClean="0"/>
            <a:t>малый бизнес дает обществу дополнительный социально-экономический эффект. Например, в Японии в этом секторе экономики работает почти 80% занятого населения страны, в странах Европейского Союза - более 70%.</a:t>
          </a:r>
          <a:endParaRPr lang="ru-RU" sz="1100" kern="1200" dirty="0"/>
        </a:p>
        <a:p>
          <a:pPr marL="57150" lvl="1" indent="-57150" algn="l" defTabSz="488950">
            <a:lnSpc>
              <a:spcPct val="90000"/>
            </a:lnSpc>
            <a:spcBef>
              <a:spcPct val="0"/>
            </a:spcBef>
            <a:spcAft>
              <a:spcPct val="15000"/>
            </a:spcAft>
            <a:buChar char="••"/>
          </a:pPr>
          <a:endParaRPr lang="ru-RU" sz="1100" kern="1200"/>
        </a:p>
      </dsp:txBody>
      <dsp:txXfrm rot="-5400000">
        <a:off x="1182242" y="3045014"/>
        <a:ext cx="5244887" cy="990616"/>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29.10.2018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29.10.2018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29.10.2018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29.10.2018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29.10.2018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29.10.2018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29.10.2018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29.10.2018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29.10.2018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29.10.2018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29.10.2018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29.10.2018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564904"/>
            <a:ext cx="7772400" cy="2088232"/>
          </a:xfrm>
        </p:spPr>
        <p:txBody>
          <a:bodyPr>
            <a:normAutofit/>
          </a:bodyPr>
          <a:lstStyle/>
          <a:p>
            <a:r>
              <a:rPr lang="ru-RU" sz="2800" b="1" dirty="0"/>
              <a:t>Роль исламского финансирование в развитие малого и среднего бизнеса</a:t>
            </a:r>
            <a:r>
              <a:rPr lang="ru-RU" sz="2800" dirty="0"/>
              <a:t/>
            </a:r>
            <a:br>
              <a:rPr lang="ru-RU" sz="2800" dirty="0"/>
            </a:br>
            <a:endParaRPr lang="ru-RU" sz="2800" dirty="0"/>
          </a:p>
        </p:txBody>
      </p:sp>
      <p:sp>
        <p:nvSpPr>
          <p:cNvPr id="3" name="Подзаголовок 2"/>
          <p:cNvSpPr>
            <a:spLocks noGrp="1"/>
          </p:cNvSpPr>
          <p:nvPr>
            <p:ph type="subTitle" idx="1"/>
          </p:nvPr>
        </p:nvSpPr>
        <p:spPr/>
        <p:txBody>
          <a:bodyPr/>
          <a:lstStyle/>
          <a:p>
            <a:r>
              <a:rPr lang="ru-RU" dirty="0" smtClean="0"/>
              <a:t>Ассистент кафедры «мировая экономика»</a:t>
            </a:r>
          </a:p>
          <a:p>
            <a:r>
              <a:rPr lang="ru-RU" dirty="0" err="1" smtClean="0"/>
              <a:t>Абдуллоева</a:t>
            </a:r>
            <a:r>
              <a:rPr lang="ru-RU" dirty="0" smtClean="0"/>
              <a:t> М.Р.</a:t>
            </a:r>
            <a:endParaRPr lang="ru-RU"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260648"/>
            <a:ext cx="7200800" cy="259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2436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260648"/>
            <a:ext cx="8208912" cy="6264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860054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505475"/>
          </a:xfrm>
        </p:spPr>
        <p:txBody>
          <a:bodyPr>
            <a:normAutofit/>
          </a:bodyPr>
          <a:lstStyle/>
          <a:p>
            <a:pPr marL="0" indent="0">
              <a:buNone/>
            </a:pPr>
            <a:r>
              <a:rPr lang="ru-RU" dirty="0" smtClean="0"/>
              <a:t>	</a:t>
            </a:r>
            <a:r>
              <a:rPr lang="ru-RU" sz="2800" dirty="0" smtClean="0"/>
              <a:t>В </a:t>
            </a:r>
            <a:r>
              <a:rPr lang="ru-RU" sz="2800" dirty="0"/>
              <a:t>условиях обеспечения устойчивого развития экономики региона важную роль сыграет формирование и развитие малого бизнеса как локомотива ускоренного перехода экономики на рыночные отношения. Малый бизнес как двигатель человеческого фактора позволяет создать новые рабочие места и является гибким предприятием, которое даст возможность удовлетворить население товарами народного потребления.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5157192"/>
            <a:ext cx="2697088"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50564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В Таджикистане для поддержки малого и среднего бизнеса, необходимо привлечь иностранных инвестиций и в этом направлении роль исламского финансирование очень </a:t>
            </a:r>
            <a:r>
              <a:rPr lang="ru-RU"/>
              <a:t>высока</a:t>
            </a:r>
            <a:r>
              <a:rPr lang="ru-RU" smtClean="0"/>
              <a:t>.</a:t>
            </a:r>
          </a:p>
          <a:p>
            <a:endParaRPr lang="ru-RU" dirty="0"/>
          </a:p>
          <a:p>
            <a:endParaRPr lang="ru-RU" dirty="0"/>
          </a:p>
        </p:txBody>
      </p:sp>
    </p:spTree>
    <p:extLst>
      <p:ext uri="{BB962C8B-B14F-4D97-AF65-F5344CB8AC3E}">
        <p14:creationId xmlns:p14="http://schemas.microsoft.com/office/powerpoint/2010/main" val="1406867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77500" lnSpcReduction="20000"/>
          </a:bodyPr>
          <a:lstStyle/>
          <a:p>
            <a:r>
              <a:rPr lang="ru-RU" dirty="0"/>
              <a:t>По оценке экспертов, по итогам 2017 г. оборот </a:t>
            </a:r>
            <a:r>
              <a:rPr lang="ru-RU" dirty="0"/>
              <a:t>исламского</a:t>
            </a:r>
            <a:r>
              <a:rPr lang="ru-RU" dirty="0"/>
              <a:t> финансового рынка составляет порядка 2,7 трлн долл. Специалисты предупреждают: необходимо понимать, что «это не дутые цифры, а цифры реальной экономики, где у структур исламских финансов нет возможностей на спекулятивной основе наращивать объемы». По оценкам аудиторско- консалтинговой компании </a:t>
            </a:r>
            <a:r>
              <a:rPr lang="en-US" dirty="0" smtClean="0"/>
              <a:t>Ernst </a:t>
            </a:r>
            <a:r>
              <a:rPr lang="ru-RU" dirty="0" smtClean="0"/>
              <a:t>&amp; </a:t>
            </a:r>
            <a:r>
              <a:rPr lang="en-US" dirty="0" smtClean="0"/>
              <a:t>Young</a:t>
            </a:r>
            <a:r>
              <a:rPr lang="ru-RU" dirty="0" smtClean="0"/>
              <a:t>, </a:t>
            </a:r>
            <a:r>
              <a:rPr lang="ru-RU" dirty="0"/>
              <a:t>в мире к концу 2018 г. исламские финансы будут контролировать активы на общую сумму 5 трлн долл. а к 2020 г., согласно </a:t>
            </a:r>
            <a:r>
              <a:rPr lang="ru-RU" dirty="0" smtClean="0"/>
              <a:t>расчетам </a:t>
            </a:r>
            <a:r>
              <a:rPr lang="ru-RU" dirty="0"/>
              <a:t>Агентства  по  научным  исследованиям  в  области  исламской  экономики,  приблизятся   к 6,5 трлн долл.</a:t>
            </a:r>
          </a:p>
        </p:txBody>
      </p:sp>
    </p:spTree>
    <p:extLst>
      <p:ext uri="{BB962C8B-B14F-4D97-AF65-F5344CB8AC3E}">
        <p14:creationId xmlns:p14="http://schemas.microsoft.com/office/powerpoint/2010/main" val="1204139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548680"/>
            <a:ext cx="8280920" cy="5832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68948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307261" y="4621643"/>
            <a:ext cx="2836739" cy="22206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755576" y="1720840"/>
            <a:ext cx="7848872" cy="3416320"/>
          </a:xfrm>
          <a:prstGeom prst="rect">
            <a:avLst/>
          </a:prstGeom>
        </p:spPr>
        <p:txBody>
          <a:bodyPr wrap="square">
            <a:spAutoFit/>
          </a:bodyPr>
          <a:lstStyle/>
          <a:p>
            <a:r>
              <a:rPr lang="ru-RU" dirty="0" smtClean="0"/>
              <a:t>	</a:t>
            </a:r>
            <a:r>
              <a:rPr lang="ru-RU" sz="2400" dirty="0" smtClean="0"/>
              <a:t>Предприятия </a:t>
            </a:r>
            <a:r>
              <a:rPr lang="ru-RU" sz="2400" dirty="0"/>
              <a:t>малого и среднего бизнеса являются общепризнанным источником экономического роста и внутреннего валового продукта (ВВП) всех странах мира, в том числе в странах с развивающейся и переходной экономикой. Предприятия малого и среднего бизнеса играют важную роль в формировании рабочих мест для квалифицированных и неквалифицированных рабочих во многих отраслях, в том числе в отрасли производства и обслуживания.</a:t>
            </a:r>
          </a:p>
        </p:txBody>
      </p:sp>
    </p:spTree>
    <p:extLst>
      <p:ext uri="{BB962C8B-B14F-4D97-AF65-F5344CB8AC3E}">
        <p14:creationId xmlns:p14="http://schemas.microsoft.com/office/powerpoint/2010/main" val="4098179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764704"/>
            <a:ext cx="8748464" cy="5832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90613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fontScale="90000"/>
          </a:bodyPr>
          <a:lstStyle/>
          <a:p>
            <a:r>
              <a:rPr lang="ru-RU" sz="2700" dirty="0"/>
              <a:t>Мировая практика свидетельствует, об эффективности развития малого и среднего бизнеса:</a:t>
            </a:r>
            <a:r>
              <a:rPr lang="ru-RU" dirty="0"/>
              <a:t/>
            </a:r>
            <a:br>
              <a:rPr lang="ru-RU" dirty="0"/>
            </a:br>
            <a:endParaRPr lang="ru-RU" dirty="0"/>
          </a:p>
        </p:txBody>
      </p:sp>
      <p:graphicFrame>
        <p:nvGraphicFramePr>
          <p:cNvPr id="7" name="Схема 6"/>
          <p:cNvGraphicFramePr/>
          <p:nvPr>
            <p:extLst>
              <p:ext uri="{D42A27DB-BD31-4B8C-83A1-F6EECF244321}">
                <p14:modId xmlns:p14="http://schemas.microsoft.com/office/powerpoint/2010/main" val="1358856785"/>
              </p:ext>
            </p:extLst>
          </p:nvPr>
        </p:nvGraphicFramePr>
        <p:xfrm>
          <a:off x="1475656" y="1052736"/>
          <a:ext cx="648072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Объект 7"/>
          <p:cNvSpPr>
            <a:spLocks noGrp="1"/>
          </p:cNvSpPr>
          <p:nvPr>
            <p:ph idx="1"/>
          </p:nvPr>
        </p:nvSpPr>
        <p:spPr/>
        <p:txBody>
          <a:bodyPr/>
          <a:lstStyle/>
          <a:p>
            <a:endParaRPr lang="ru-RU"/>
          </a:p>
        </p:txBody>
      </p:sp>
    </p:spTree>
    <p:extLst>
      <p:ext uri="{BB962C8B-B14F-4D97-AF65-F5344CB8AC3E}">
        <p14:creationId xmlns:p14="http://schemas.microsoft.com/office/powerpoint/2010/main" val="30755379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marL="457200" lvl="1" indent="0">
              <a:buNone/>
            </a:pPr>
            <a:r>
              <a:rPr lang="ru-RU" dirty="0" smtClean="0"/>
              <a:t>	Более </a:t>
            </a:r>
            <a:r>
              <a:rPr lang="ru-RU" dirty="0"/>
              <a:t>95% предприятий по всему миру относится к предприятиям малого и среднего бизнеса, на них приходится порядка 60% рабочих мест в частном секторе экономики, но, несмотря на важную роль сектора малого и среднего бизнеса, к сожалению, наблюдается недостаток доступных вариантов финансирования.</a:t>
            </a:r>
          </a:p>
          <a:p>
            <a:endParaRPr lang="ru-RU"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0460" y="4801335"/>
            <a:ext cx="2957513" cy="2030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63115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lstStyle/>
          <a:p>
            <a:pPr marL="457200" lvl="1" indent="0">
              <a:buNone/>
            </a:pPr>
            <a:r>
              <a:rPr lang="ru-RU" dirty="0" smtClean="0"/>
              <a:t>	В странах </a:t>
            </a:r>
            <a:r>
              <a:rPr lang="ru-RU" dirty="0"/>
              <a:t>исламского мира функционирует наряду с общераспространёнными объективными экономическими законами на основе принципов, вытекающей из Шариата – канона </a:t>
            </a:r>
            <a:r>
              <a:rPr lang="ru-RU" dirty="0" smtClean="0"/>
              <a:t>мусульманской </a:t>
            </a:r>
            <a:r>
              <a:rPr lang="ru-RU" dirty="0"/>
              <a:t>жизни. </a:t>
            </a:r>
            <a:endParaRPr lang="ru-RU" dirty="0" smtClean="0"/>
          </a:p>
          <a:p>
            <a:pPr marL="457200" lvl="1" indent="0">
              <a:buNone/>
            </a:pPr>
            <a:r>
              <a:rPr lang="ru-RU" dirty="0" smtClean="0"/>
              <a:t>	Идея </a:t>
            </a:r>
            <a:r>
              <a:rPr lang="ru-RU" dirty="0"/>
              <a:t>формирования исламского финансирование состоит в нахождении альтернативных решений актуальных современных проблем развития банковского сектора национальной экономики. </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00013"/>
            <a:ext cx="8424936" cy="152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30275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В последнее время интерес к исламскому банкингу и исламским </a:t>
            </a:r>
            <a:r>
              <a:rPr lang="ru-RU" dirty="0" err="1"/>
              <a:t>сукук</a:t>
            </a:r>
            <a:r>
              <a:rPr lang="ru-RU" dirty="0"/>
              <a:t> как к альтернативным формам банковской деятельности и финансовым инструментам растет.</a:t>
            </a:r>
          </a:p>
          <a:p>
            <a:r>
              <a:rPr lang="ru-RU" dirty="0"/>
              <a:t>Исламское финансирование активно развивается в таких неисламских странах, как Великобритания, Франция, Швейцария. </a:t>
            </a:r>
          </a:p>
        </p:txBody>
      </p:sp>
    </p:spTree>
    <p:extLst>
      <p:ext uri="{BB962C8B-B14F-4D97-AF65-F5344CB8AC3E}">
        <p14:creationId xmlns:p14="http://schemas.microsoft.com/office/powerpoint/2010/main" val="24560644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85000" lnSpcReduction="20000"/>
          </a:bodyPr>
          <a:lstStyle/>
          <a:p>
            <a:r>
              <a:rPr lang="ru-RU" dirty="0"/>
              <a:t>Помимо стран Европы, в США, Канаде, Австралии, Новой Зеландии и Японии сформированы фонды социально ответственных инвестиций. Успешно функционируют данные фонды и на развивающихся рынках – в Китае, Бразилии и ЮАР. «Исламские окна» открыли  также  ведущие  банки  мира:  </a:t>
            </a:r>
            <a:r>
              <a:rPr lang="en-US" dirty="0"/>
              <a:t>Deutsche Bank</a:t>
            </a:r>
            <a:r>
              <a:rPr lang="ru-RU" dirty="0"/>
              <a:t>,  UBS, JP </a:t>
            </a:r>
            <a:r>
              <a:rPr lang="en-US" dirty="0"/>
              <a:t>Morgan</a:t>
            </a:r>
            <a:r>
              <a:rPr lang="ru-RU" dirty="0"/>
              <a:t>, BNP </a:t>
            </a:r>
            <a:r>
              <a:rPr lang="en-US" dirty="0"/>
              <a:t>Paribas</a:t>
            </a:r>
            <a:r>
              <a:rPr lang="ru-RU" dirty="0"/>
              <a:t> и др. Некоторые европейские страны пошли по пути совершенствования нормативно-правовой базы и налоговой системы, для того чтобы сформировать условия для внедрения и развития исламского финансирования.</a:t>
            </a:r>
          </a:p>
        </p:txBody>
      </p:sp>
    </p:spTree>
    <p:extLst>
      <p:ext uri="{BB962C8B-B14F-4D97-AF65-F5344CB8AC3E}">
        <p14:creationId xmlns:p14="http://schemas.microsoft.com/office/powerpoint/2010/main" val="4706548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Autofit/>
          </a:bodyPr>
          <a:lstStyle/>
          <a:p>
            <a:r>
              <a:rPr lang="ru-RU"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Динамика стоимости активов исламских банков</a:t>
            </a:r>
            <a:endParaRPr lang="ru-RU" sz="3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pic>
        <p:nvPicPr>
          <p:cNvPr id="112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1484784"/>
            <a:ext cx="8496944" cy="4464496"/>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7007416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r>
              <a:rPr lang="ru-RU" sz="2800" dirty="0"/>
              <a:t>Для создания платформ исламского финансирования необходимо выбрать соответствующую ему модель: консервативную, ориентированную на строгое соблюдение правил шариата (Саудовская Аравия, Бахрейн), либо облегченную, ограничивающуюся применением внешних, формальных признаков исламских финансов (Малайзия, Великобритания). </a:t>
            </a:r>
          </a:p>
        </p:txBody>
      </p:sp>
    </p:spTree>
    <p:extLst>
      <p:ext uri="{BB962C8B-B14F-4D97-AF65-F5344CB8AC3E}">
        <p14:creationId xmlns:p14="http://schemas.microsoft.com/office/powerpoint/2010/main" val="1728585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r>
              <a:rPr lang="ru-RU" sz="2800" dirty="0"/>
              <a:t>Сектор исламского финансирования набирает всё больший интерес развивающимся странам. Причиной такой популярности является то, что значительное число инвесторов из стран ОИС признали, что существует возможность ведения бизнеса в соответствии с морально-этическими нормами, и готовы поддержать финансовые учреждения, которые владеют собственными средствами, предложениями и ресурсами в полном соответствии с указанными нормами</a:t>
            </a:r>
          </a:p>
        </p:txBody>
      </p:sp>
    </p:spTree>
    <p:extLst>
      <p:ext uri="{BB962C8B-B14F-4D97-AF65-F5344CB8AC3E}">
        <p14:creationId xmlns:p14="http://schemas.microsoft.com/office/powerpoint/2010/main" val="22478567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r>
              <a:rPr lang="ru-RU" sz="2800" dirty="0"/>
              <a:t>Перспективы развития исламского банкинга на территории стран СНГ имеет как теоретический, так и практический интерес. В Казахстане и Киргизии, одними из первых в Центральной Азии, была разработана и принята законодательная база, обеспечивающая функционирование на их территории исламских банков, а в банковской сфере экономики Азербайджана успешно действуют их филиалы.</a:t>
            </a:r>
          </a:p>
          <a:p>
            <a:endParaRPr lang="ru-RU" sz="2800" dirty="0"/>
          </a:p>
        </p:txBody>
      </p:sp>
    </p:spTree>
    <p:extLst>
      <p:ext uri="{BB962C8B-B14F-4D97-AF65-F5344CB8AC3E}">
        <p14:creationId xmlns:p14="http://schemas.microsoft.com/office/powerpoint/2010/main" val="1374175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92500" lnSpcReduction="10000"/>
          </a:bodyPr>
          <a:lstStyle/>
          <a:p>
            <a:r>
              <a:rPr lang="ru-RU" sz="2800" dirty="0"/>
              <a:t>Таджикистан является членом ИБР с 1997 года и одним из самых активных его членов в самых разных направлениях сотрудничества. Ярко разительными являются усилия ИБР в создании современной инфраструктуры национальной экономики Таджикистана.</a:t>
            </a:r>
          </a:p>
          <a:p>
            <a:r>
              <a:rPr lang="ru-RU" sz="2800" dirty="0"/>
              <a:t>В  мае  2013  года  было  проведено  38-е  Годовое  собрание  Управляющих  ИБР  в   г. Душанбе. Многие инвесторы проявили серьезный интерес к таджикским проектам. Создана исламская лизинговая компания при участии ИКРЧС (группа ИБР).</a:t>
            </a:r>
          </a:p>
          <a:p>
            <a:endParaRPr lang="ru-RU" sz="2800" dirty="0"/>
          </a:p>
        </p:txBody>
      </p:sp>
    </p:spTree>
    <p:extLst>
      <p:ext uri="{BB962C8B-B14F-4D97-AF65-F5344CB8AC3E}">
        <p14:creationId xmlns:p14="http://schemas.microsoft.com/office/powerpoint/2010/main" val="37188608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85000" lnSpcReduction="20000"/>
          </a:bodyPr>
          <a:lstStyle/>
          <a:p>
            <a:r>
              <a:rPr lang="ru-RU" dirty="0"/>
              <a:t>Учреждения в стране изучают возможности создания исламских окон в банках. Национальный банк Таджикистана добился значительного прогресса на пути введения исламского финансирования путем возможности по внесению поправок в содержание некоторых законов, подготовки </a:t>
            </a:r>
            <a:r>
              <a:rPr lang="ru-RU" dirty="0" err="1"/>
              <a:t>пруденциальных</a:t>
            </a:r>
            <a:r>
              <a:rPr lang="ru-RU" dirty="0"/>
              <a:t> норм, а также развития квалифицированных кадров. Однако, многое еще предстоит сделать, особенно, в операционной сфере, в том числе финансовой грамотности, после того как примут законы и когда исламские банки приступят к своей деятельности. </a:t>
            </a:r>
          </a:p>
        </p:txBody>
      </p:sp>
    </p:spTree>
    <p:extLst>
      <p:ext uri="{BB962C8B-B14F-4D97-AF65-F5344CB8AC3E}">
        <p14:creationId xmlns:p14="http://schemas.microsoft.com/office/powerpoint/2010/main" val="34465425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r>
              <a:rPr lang="ru-RU" sz="2800" dirty="0"/>
              <a:t>За последние несколько лет Таджикистан получил ряд грантов технической помощи, в частности, от Исламского банка развития и суверенных фондов Ближнего Востока. Исследование, проведенное ИБР, ясно показывает, что спрос рынка на продукты исламского банкинга выглядит очень перспективным в ближайшем будущем.</a:t>
            </a:r>
          </a:p>
          <a:p>
            <a:endParaRPr lang="ru-RU" sz="2800" dirty="0"/>
          </a:p>
        </p:txBody>
      </p:sp>
    </p:spTree>
    <p:extLst>
      <p:ext uri="{BB962C8B-B14F-4D97-AF65-F5344CB8AC3E}">
        <p14:creationId xmlns:p14="http://schemas.microsoft.com/office/powerpoint/2010/main" val="11578026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70000" lnSpcReduction="20000"/>
          </a:bodyPr>
          <a:lstStyle/>
          <a:p>
            <a:r>
              <a:rPr lang="ru-RU" dirty="0"/>
              <a:t>Таджикистану необходимо, на наш взгляд, определить свои возможности внедрения банков, функционирующих в соответствии с принципами Шариата. Реального продвижения исламского банкинга в Таджикистане пока нет. Согласно проведённому социологическому исследованию, 70% мусульман Таджикистана имеют поверхностное представление об основных понятиях исламской экономики и о новых банковских продуктах, широко распространённое в мусульманских странах. Около 20 % имеют представление о сущности </a:t>
            </a:r>
            <a:r>
              <a:rPr lang="ru-RU" dirty="0" err="1"/>
              <a:t>мушарака</a:t>
            </a:r>
            <a:r>
              <a:rPr lang="ru-RU" dirty="0"/>
              <a:t>, </a:t>
            </a:r>
            <a:r>
              <a:rPr lang="ru-RU" dirty="0" err="1"/>
              <a:t>мудараба</a:t>
            </a:r>
            <a:r>
              <a:rPr lang="ru-RU" dirty="0"/>
              <a:t> и </a:t>
            </a:r>
            <a:r>
              <a:rPr lang="ru-RU" dirty="0" err="1"/>
              <a:t>сукук</a:t>
            </a:r>
            <a:r>
              <a:rPr lang="ru-RU" dirty="0"/>
              <a:t>, из них 5 % владеют им. Это свидетельствует о высоком уровне приверженности значительной части населения Таджикистана к исламским нормам и их применению в экономике.</a:t>
            </a:r>
          </a:p>
          <a:p>
            <a:endParaRPr lang="ru-RU" dirty="0"/>
          </a:p>
        </p:txBody>
      </p:sp>
    </p:spTree>
    <p:extLst>
      <p:ext uri="{BB962C8B-B14F-4D97-AF65-F5344CB8AC3E}">
        <p14:creationId xmlns:p14="http://schemas.microsoft.com/office/powerpoint/2010/main" val="1826256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Autofit/>
          </a:bodyPr>
          <a:lstStyle/>
          <a:p>
            <a:r>
              <a:rPr lang="ru-RU" sz="2800" dirty="0"/>
              <a:t>Доля исламских банков в капиталовложениях Республики Таджикистан составляет 16,5</a:t>
            </a:r>
            <a:r>
              <a:rPr lang="ru-RU" sz="2800" dirty="0" smtClean="0"/>
              <a:t>%. </a:t>
            </a:r>
            <a:r>
              <a:rPr lang="ru-RU" sz="2800" dirty="0"/>
              <a:t>Активизация деятельности исламских банков и открытия их филиалов, а также рост кредитных вложений в микро-финансовые небанковские организации, обслуживающие население и предпринимателей сферы малого бизнеса реального сектора, будут способствовать процессу становления и развития рыночных отношенной в национальной экономике Республики Таджикистан.</a:t>
            </a:r>
          </a:p>
        </p:txBody>
      </p:sp>
    </p:spTree>
    <p:extLst>
      <p:ext uri="{BB962C8B-B14F-4D97-AF65-F5344CB8AC3E}">
        <p14:creationId xmlns:p14="http://schemas.microsoft.com/office/powerpoint/2010/main" val="2604626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fontScale="77500" lnSpcReduction="20000"/>
          </a:bodyPr>
          <a:lstStyle/>
          <a:p>
            <a:r>
              <a:rPr lang="ru-RU" dirty="0"/>
              <a:t>В 2018 году ожидается открытие филиалов исламских банков в Республике Таджикистан. Как известно, основную масса населения составляют мусульмане, исламские капиталы было бы целесообразно допускать посредством привлечения финансовых ресурсов на исламских условиях через таджикские банки. При проникновении на мировые финансовые рынки, таджикские банки могут учесть опыт исламских банков, а также западных банков, оперирующих в мусульманских странах на исламских принципах. В перспективе возможно создание филиалов таджикских банков, оперирующих на исламских принципах, для работы в мусульманских странах.</a:t>
            </a:r>
          </a:p>
          <a:p>
            <a:endParaRPr lang="ru-RU" dirty="0"/>
          </a:p>
        </p:txBody>
      </p:sp>
    </p:spTree>
    <p:extLst>
      <p:ext uri="{BB962C8B-B14F-4D97-AF65-F5344CB8AC3E}">
        <p14:creationId xmlns:p14="http://schemas.microsoft.com/office/powerpoint/2010/main" val="2445827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Выводы:</a:t>
            </a:r>
            <a:endParaRPr lang="ru-RU" dirty="0"/>
          </a:p>
        </p:txBody>
      </p:sp>
      <p:sp>
        <p:nvSpPr>
          <p:cNvPr id="3" name="Объект 2"/>
          <p:cNvSpPr>
            <a:spLocks noGrp="1"/>
          </p:cNvSpPr>
          <p:nvPr>
            <p:ph idx="1"/>
          </p:nvPr>
        </p:nvSpPr>
        <p:spPr>
          <a:xfrm>
            <a:off x="457200" y="1412776"/>
            <a:ext cx="8229600" cy="4713387"/>
          </a:xfrm>
        </p:spPr>
        <p:txBody>
          <a:bodyPr>
            <a:normAutofit fontScale="70000" lnSpcReduction="20000"/>
          </a:bodyPr>
          <a:lstStyle/>
          <a:p>
            <a:r>
              <a:rPr lang="ru-RU" dirty="0"/>
              <a:t>Отсюда можно сделать вывод, о том, что исламское финансирование как совокупность целого ряда принципов и институтов несет в себе огромный потенциал, как с точки зрения вовлечения в экономический оборот свободных средств населения в стране, так и с точки зрения развития и активизации международного бизнес-сотрудничества нашей страны с зарубежными странами. Как показывают исследования  в странах с развивающиеся экономикой, малый бизнес, именно за счет высоких процентных ставок и высокой налоговой нагрузки сталкиваются с трудностями. По нашему мнению привлечение исламского финансирование приведет к быстрому развитию малых и средних предприятий и реализации инновационных бизнес проектов, но в условиях исламского банкинга в Республике Таджикистан необходимо повышать грамотность в отношение реального понимание исламского финансирования.</a:t>
            </a:r>
          </a:p>
          <a:p>
            <a:endParaRPr lang="ru-RU" dirty="0"/>
          </a:p>
        </p:txBody>
      </p:sp>
    </p:spTree>
    <p:extLst>
      <p:ext uri="{BB962C8B-B14F-4D97-AF65-F5344CB8AC3E}">
        <p14:creationId xmlns:p14="http://schemas.microsoft.com/office/powerpoint/2010/main" val="3911384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512" y="260648"/>
            <a:ext cx="8784976" cy="6597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Заголовок 1"/>
          <p:cNvSpPr>
            <a:spLocks noGrp="1"/>
          </p:cNvSpPr>
          <p:nvPr>
            <p:ph type="title"/>
          </p:nvPr>
        </p:nvSpPr>
        <p:spPr>
          <a:xfrm>
            <a:off x="457200" y="274638"/>
            <a:ext cx="8229600" cy="3802434"/>
          </a:xfrm>
          <a:ln>
            <a:solidFill>
              <a:srgbClr val="FFC000"/>
            </a:solidFill>
          </a:ln>
        </p:spPr>
        <p:txBody>
          <a:bodyPr>
            <a:normAutofit/>
          </a:bodyPr>
          <a:lstStyle/>
          <a:p>
            <a:r>
              <a:rPr lang="ru-RU" sz="6600" b="1" dirty="0" smtClean="0">
                <a:solidFill>
                  <a:schemeClr val="accent5">
                    <a:lumMod val="50000"/>
                  </a:schemeClr>
                </a:solidFill>
              </a:rPr>
              <a:t>Спасибо за внимание!</a:t>
            </a:r>
            <a:endParaRPr lang="ru-RU" sz="6600" b="1" dirty="0">
              <a:solidFill>
                <a:schemeClr val="accent5">
                  <a:lumMod val="50000"/>
                </a:schemeClr>
              </a:solidFill>
            </a:endParaRPr>
          </a:p>
        </p:txBody>
      </p:sp>
    </p:spTree>
    <p:extLst>
      <p:ext uri="{BB962C8B-B14F-4D97-AF65-F5344CB8AC3E}">
        <p14:creationId xmlns:p14="http://schemas.microsoft.com/office/powerpoint/2010/main" val="2387237313"/>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72</TotalTime>
  <Words>1091</Words>
  <Application>Microsoft Office PowerPoint</Application>
  <PresentationFormat>Экран (4:3)</PresentationFormat>
  <Paragraphs>34</Paragraphs>
  <Slides>25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Тема Office</vt:lpstr>
      <vt:lpstr>Роль исламского финансирование в развитие малого и среднего бизнеса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Мировая практика свидетельствует, об эффективности развития малого и среднего бизнеса: </vt:lpstr>
      <vt:lpstr>Презентация PowerPoint</vt:lpstr>
      <vt:lpstr>Презентация PowerPoint</vt:lpstr>
      <vt:lpstr>Презентация PowerPoint</vt:lpstr>
      <vt:lpstr>Презентация PowerPoint</vt:lpstr>
      <vt:lpstr>Динамика стоимости активов исламских банков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Выводы:</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Роль исламского финансирование в развитие малого и среднего бизнеса </dc:title>
  <dc:creator>tejk</dc:creator>
  <cp:lastModifiedBy>tejk</cp:lastModifiedBy>
  <cp:revision>9</cp:revision>
  <dcterms:created xsi:type="dcterms:W3CDTF">2018-10-28T18:09:21Z</dcterms:created>
  <dcterms:modified xsi:type="dcterms:W3CDTF">2018-10-29T03:28:03Z</dcterms:modified>
</cp:coreProperties>
</file>